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0" r:id="rId1"/>
  </p:sldMasterIdLst>
  <p:notesMasterIdLst>
    <p:notesMasterId r:id="rId38"/>
  </p:notesMasterIdLst>
  <p:handoutMasterIdLst>
    <p:handoutMasterId r:id="rId39"/>
  </p:handoutMasterIdLst>
  <p:sldIdLst>
    <p:sldId id="256" r:id="rId2"/>
    <p:sldId id="271" r:id="rId3"/>
    <p:sldId id="297" r:id="rId4"/>
    <p:sldId id="310" r:id="rId5"/>
    <p:sldId id="305" r:id="rId6"/>
    <p:sldId id="257" r:id="rId7"/>
    <p:sldId id="260" r:id="rId8"/>
    <p:sldId id="288" r:id="rId9"/>
    <p:sldId id="298" r:id="rId10"/>
    <p:sldId id="285" r:id="rId11"/>
    <p:sldId id="307" r:id="rId12"/>
    <p:sldId id="308" r:id="rId13"/>
    <p:sldId id="309" r:id="rId14"/>
    <p:sldId id="258" r:id="rId15"/>
    <p:sldId id="259" r:id="rId16"/>
    <p:sldId id="293" r:id="rId17"/>
    <p:sldId id="278" r:id="rId18"/>
    <p:sldId id="311" r:id="rId19"/>
    <p:sldId id="282" r:id="rId20"/>
    <p:sldId id="261" r:id="rId21"/>
    <p:sldId id="263" r:id="rId22"/>
    <p:sldId id="262" r:id="rId23"/>
    <p:sldId id="287" r:id="rId24"/>
    <p:sldId id="304" r:id="rId25"/>
    <p:sldId id="284" r:id="rId26"/>
    <p:sldId id="273" r:id="rId27"/>
    <p:sldId id="312" r:id="rId28"/>
    <p:sldId id="313" r:id="rId29"/>
    <p:sldId id="272" r:id="rId30"/>
    <p:sldId id="274" r:id="rId31"/>
    <p:sldId id="314" r:id="rId32"/>
    <p:sldId id="315" r:id="rId33"/>
    <p:sldId id="316" r:id="rId34"/>
    <p:sldId id="277" r:id="rId35"/>
    <p:sldId id="318" r:id="rId36"/>
    <p:sldId id="31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84"/>
    <p:restoredTop sz="94646"/>
  </p:normalViewPr>
  <p:slideViewPr>
    <p:cSldViewPr snapToGrid="0" snapToObjects="1">
      <p:cViewPr varScale="1">
        <p:scale>
          <a:sx n="99" d="100"/>
          <a:sy n="99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A7C8B9-C6C1-9446-83A0-0969D0CFEE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BD5230-25BF-DB47-B1BE-5D9FB8E7DF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4EFD2-6989-2E40-8CF6-0B7F0455334C}" type="datetimeFigureOut">
              <a:rPr lang="en-US" smtClean="0"/>
              <a:t>4/6/18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4C8CEA-7ACF-E649-AE11-759CD3FA0D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17097-92BD-D84D-BFA7-DFCC08D980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0E04E-04EF-504E-8237-7AA7D0BE0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60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23879-CAEF-264B-B1F7-3FEB27DDF169}" type="datetimeFigureOut">
              <a:rPr lang="en-US" smtClean="0"/>
              <a:t>4/6/18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F0C3-B2E1-A141-B394-28EAC2117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30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Westminster School Workshop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888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Westminster School Workshop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782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Westminster School Workshop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571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Westminster School Workshop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894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Westminster School Workshop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844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Westminster School Workshop
             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9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Westminster School Workshop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107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Westminster School Workshop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681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Westminster School Workshop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87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r>
              <a:rPr lang="en-US"/>
              <a:t>The Westminster School Workshop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2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en-US"/>
              <a:t>4/6/18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The Westminster School Workshop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347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4/6/18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The Westminster School Workshop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24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sldNum="0"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youtu.be/l-gQLqv9f4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s://youtu.be/l-gQLqv9f4o?t=1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ELpfYCZa87g?t=5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youtu.be/JgOO_yz0C_Q?t=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JgOO_yz0C_Q?t=8" TargetMode="External"/><Relationship Id="rId4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092B1-562B-544E-A571-6F622ADD687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99234" y="1245741"/>
            <a:ext cx="10911447" cy="2268537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Developing A Growth Mindset: </a:t>
            </a:r>
            <a:br>
              <a:rPr lang="en-US" sz="4400" dirty="0"/>
            </a:br>
            <a:r>
              <a:rPr lang="en-US" sz="4400" dirty="0"/>
              <a:t>The Power of “Yet”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03E67-41DF-9D40-A27F-6C5762BF9C4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834188" y="195263"/>
            <a:ext cx="5357812" cy="1160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Admission Network, LLC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0C6AE7-0A64-C444-BCBC-C248E2B38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338" y="5756856"/>
            <a:ext cx="1381924" cy="1101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194DF4-B273-6D44-B04F-A567C3968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357" y="4064893"/>
            <a:ext cx="4043967" cy="2274732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A6A64-17C6-9A42-829E-D13074BB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573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FB2770-2437-0D41-9122-97FD44F99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769" y="2080573"/>
            <a:ext cx="4721071" cy="33355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B8D758-6DE4-EF48-8BA4-F8A891FC78F2}"/>
              </a:ext>
            </a:extLst>
          </p:cNvPr>
          <p:cNvSpPr/>
          <p:nvPr/>
        </p:nvSpPr>
        <p:spPr>
          <a:xfrm>
            <a:off x="304800" y="914401"/>
            <a:ext cx="321113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can learn anything I want to.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learn from my </a:t>
            </a:r>
            <a:r>
              <a:rPr lang="en-US" sz="2000" dirty="0">
                <a:solidFill>
                  <a:srgbClr val="FF0000"/>
                </a:solidFill>
              </a:rPr>
              <a:t>failures.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want to challenge myself.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feel like </a:t>
            </a:r>
            <a:r>
              <a:rPr lang="en-US" sz="2000" dirty="0">
                <a:solidFill>
                  <a:srgbClr val="FF0000"/>
                </a:solidFill>
              </a:rPr>
              <a:t>feedback</a:t>
            </a:r>
            <a:r>
              <a:rPr lang="en-US" sz="2000" dirty="0"/>
              <a:t> is constructive.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am inspired by the success of others.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always </a:t>
            </a:r>
            <a:r>
              <a:rPr lang="en-US" sz="2000" dirty="0">
                <a:solidFill>
                  <a:srgbClr val="FF0000"/>
                </a:solidFill>
              </a:rPr>
              <a:t>persevere</a:t>
            </a:r>
            <a:r>
              <a:rPr lang="en-US" sz="2000" dirty="0"/>
              <a:t>, even when I am frustrated.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My effort and attitude determine everything.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8257F4-E11E-474C-9C2F-7BDDF14B7ABF}"/>
              </a:ext>
            </a:extLst>
          </p:cNvPr>
          <p:cNvSpPr/>
          <p:nvPr/>
        </p:nvSpPr>
        <p:spPr>
          <a:xfrm>
            <a:off x="8398933" y="1151468"/>
            <a:ext cx="379306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am either good at it or I am not.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I fail, I am no good.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don’t like to be challenged.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feel like feedback is personal.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you succeed, I feel threatened.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give up if I find something difficult.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My abilities determine everything.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58EBC0-59DA-6144-A614-56E1F5CF22F8}"/>
              </a:ext>
            </a:extLst>
          </p:cNvPr>
          <p:cNvSpPr/>
          <p:nvPr/>
        </p:nvSpPr>
        <p:spPr>
          <a:xfrm>
            <a:off x="965914" y="0"/>
            <a:ext cx="1039325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3"/>
                </a:solidFill>
              </a:rPr>
              <a:t>What kind of Mindset Do You Have?</a:t>
            </a:r>
            <a:endParaRPr lang="en-US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5EB05-843F-EC43-AE14-B268402C7BD9}"/>
              </a:ext>
            </a:extLst>
          </p:cNvPr>
          <p:cNvSpPr/>
          <p:nvPr/>
        </p:nvSpPr>
        <p:spPr>
          <a:xfrm>
            <a:off x="7079978" y="4879263"/>
            <a:ext cx="125649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Fixed</a:t>
            </a:r>
            <a:endParaRPr lang="en-US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6F629F-EEFA-634A-93C2-A0A4BB302F2D}"/>
              </a:ext>
            </a:extLst>
          </p:cNvPr>
          <p:cNvSpPr/>
          <p:nvPr/>
        </p:nvSpPr>
        <p:spPr>
          <a:xfrm>
            <a:off x="3714591" y="4847503"/>
            <a:ext cx="10102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Growth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649875-28D7-9F4C-ABBE-6B152A931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434" y="5875867"/>
            <a:ext cx="1232566" cy="982133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04FDD2-7DB2-AB49-9C7E-9AEB083E2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407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32049E-0178-E048-AC02-25065AAE34E6}"/>
              </a:ext>
            </a:extLst>
          </p:cNvPr>
          <p:cNvSpPr txBox="1"/>
          <p:nvPr/>
        </p:nvSpPr>
        <p:spPr>
          <a:xfrm>
            <a:off x="450760" y="785611"/>
            <a:ext cx="11297067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/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What can I do differently next time?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Who could I have collaborated with to ensure a good outcome?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Should I seek training in this?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Take Risks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Bounce back with enthusiasm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3D9366-DEAF-2D47-9137-0A04F528E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338" y="5756856"/>
            <a:ext cx="1381924" cy="1101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D9803C-1CCF-E947-A1F1-E6926077C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332" y="3052293"/>
            <a:ext cx="3998891" cy="26659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FC5BD3-4C3F-6B47-88D7-2BCCB400760B}"/>
              </a:ext>
            </a:extLst>
          </p:cNvPr>
          <p:cNvSpPr/>
          <p:nvPr/>
        </p:nvSpPr>
        <p:spPr>
          <a:xfrm>
            <a:off x="291921" y="5436911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i="1" dirty="0">
                <a:latin typeface="CenturyGothic"/>
              </a:rPr>
              <a:t>“It is hard to fail; but it is worse never to have tried to succeed.”</a:t>
            </a:r>
            <a:r>
              <a:rPr lang="en-US" i="1" dirty="0">
                <a:latin typeface="CenturyGothic"/>
              </a:rPr>
              <a:t> </a:t>
            </a:r>
            <a:endParaRPr lang="en-US" dirty="0"/>
          </a:p>
          <a:p>
            <a:r>
              <a:rPr lang="en-US" dirty="0">
                <a:latin typeface="CenturyGothic"/>
              </a:rPr>
              <a:t>							</a:t>
            </a:r>
            <a:r>
              <a:rPr lang="en-US" sz="1200" dirty="0">
                <a:latin typeface="CenturyGothic"/>
              </a:rPr>
              <a:t>-Theodore Roosevelt </a:t>
            </a:r>
            <a:endParaRPr lang="en-US" sz="1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193B2F-0630-C346-9C31-2D00D3C3199C}"/>
              </a:ext>
            </a:extLst>
          </p:cNvPr>
          <p:cNvSpPr txBox="1">
            <a:spLocks/>
          </p:cNvSpPr>
          <p:nvPr/>
        </p:nvSpPr>
        <p:spPr>
          <a:xfrm>
            <a:off x="695460" y="498810"/>
            <a:ext cx="7109138" cy="1077912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failure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FCEAB6F-E7BC-1045-8202-DC96D912E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740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489900-6E8A-2E4F-85DB-52F88BE5E04C}"/>
              </a:ext>
            </a:extLst>
          </p:cNvPr>
          <p:cNvSpPr txBox="1"/>
          <p:nvPr/>
        </p:nvSpPr>
        <p:spPr>
          <a:xfrm>
            <a:off x="875763" y="579549"/>
            <a:ext cx="1045764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Ask for feedback; especially when you are uncertain of the outcome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Listen appropriately to the feedback, nod your head, use positive gestures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Thank them for the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Process the information let them know that you will take their ideas into consideration</a:t>
            </a:r>
          </a:p>
          <a:p>
            <a:pPr lvl="1"/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BF639-DC6A-3A40-B0CB-BF434D2DB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338" y="5756856"/>
            <a:ext cx="1381924" cy="11011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B9DFDE-E467-934B-9D89-869AB357BECA}"/>
              </a:ext>
            </a:extLst>
          </p:cNvPr>
          <p:cNvSpPr txBox="1"/>
          <p:nvPr/>
        </p:nvSpPr>
        <p:spPr>
          <a:xfrm>
            <a:off x="652768" y="4624708"/>
            <a:ext cx="77144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halkduster" panose="03050602040202020205" pitchFamily="66" charset="77"/>
                <a:cs typeface="Apple Chancery" panose="03020702040506060504" pitchFamily="66" charset="-79"/>
              </a:rPr>
              <a:t>“The Problem for most of the people in this building is that they have stopped growing.  They aren’t developing, they aren’t changing, they are still </a:t>
            </a:r>
            <a:r>
              <a:rPr lang="en-US" sz="2800" i="1" dirty="0">
                <a:solidFill>
                  <a:srgbClr val="FF0000"/>
                </a:solidFill>
                <a:latin typeface="Chalkduster" panose="03050602040202020205" pitchFamily="66" charset="77"/>
                <a:cs typeface="Apple Chancery" panose="03020702040506060504" pitchFamily="66" charset="-79"/>
              </a:rPr>
              <a:t>stuck</a:t>
            </a:r>
            <a:r>
              <a:rPr lang="en-US" i="1" dirty="0">
                <a:latin typeface="Chalkduster" panose="03050602040202020205" pitchFamily="66" charset="77"/>
                <a:cs typeface="Apple Chancery" panose="03020702040506060504" pitchFamily="66" charset="-79"/>
              </a:rPr>
              <a:t> in the same mind-set they had 20 years ago.”</a:t>
            </a:r>
          </a:p>
          <a:p>
            <a:r>
              <a:rPr lang="en-US" dirty="0"/>
              <a:t>							</a:t>
            </a:r>
            <a:r>
              <a:rPr lang="en-US" dirty="0">
                <a:latin typeface="Chalkboard" panose="03050602040202020205" pitchFamily="66" charset="77"/>
              </a:rPr>
              <a:t>The Center for Creative Leadership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E4C478-CBEB-CD48-8A8E-4FB2A454AC0A}"/>
              </a:ext>
            </a:extLst>
          </p:cNvPr>
          <p:cNvSpPr txBox="1">
            <a:spLocks/>
          </p:cNvSpPr>
          <p:nvPr/>
        </p:nvSpPr>
        <p:spPr>
          <a:xfrm>
            <a:off x="502276" y="163960"/>
            <a:ext cx="7109138" cy="1077912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feedback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EAF814-6A5E-3D42-B5C1-C5625E690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361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99110D-EE34-E342-B330-F6F451E0BC20}"/>
              </a:ext>
            </a:extLst>
          </p:cNvPr>
          <p:cNvSpPr txBox="1"/>
          <p:nvPr/>
        </p:nvSpPr>
        <p:spPr>
          <a:xfrm>
            <a:off x="772733" y="888642"/>
            <a:ext cx="7717177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/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Don’t get frustrated; continue the project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Take small breaks if you must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Ask for help if you need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Realize that true success is difficult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Nothing good comes easy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Use Your “GoTo10”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2A8342-A6E1-D249-BDC7-412614BFC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338" y="5756856"/>
            <a:ext cx="1381924" cy="1101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0F80DC-D798-4647-8337-F6E15ABDE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857" y="540912"/>
            <a:ext cx="3595500" cy="39538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10F95D-1FA2-2842-A070-7F7388853C29}"/>
              </a:ext>
            </a:extLst>
          </p:cNvPr>
          <p:cNvSpPr/>
          <p:nvPr/>
        </p:nvSpPr>
        <p:spPr>
          <a:xfrm>
            <a:off x="2017690" y="539173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i="1" dirty="0">
                <a:latin typeface="CenturyGothic"/>
              </a:rPr>
              <a:t>“It’s not that I’m so smart, it’s just that I stay with problems longer.” </a:t>
            </a:r>
          </a:p>
          <a:p>
            <a:endParaRPr lang="en-US" dirty="0"/>
          </a:p>
          <a:p>
            <a:r>
              <a:rPr lang="en-US" dirty="0">
                <a:latin typeface="CenturyGothic"/>
              </a:rPr>
              <a:t>-Albert Einstein 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B8E9BB-5F0D-C845-A9C2-5A1B72D857B7}"/>
              </a:ext>
            </a:extLst>
          </p:cNvPr>
          <p:cNvSpPr txBox="1">
            <a:spLocks/>
          </p:cNvSpPr>
          <p:nvPr/>
        </p:nvSpPr>
        <p:spPr>
          <a:xfrm>
            <a:off x="695460" y="498810"/>
            <a:ext cx="7109138" cy="1077912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Perseverance &amp; grit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201FC65-AEB2-1349-9877-0658CAB5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615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24C86-9B86-174A-98E8-1A965B130B2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7576" y="888642"/>
            <a:ext cx="8213323" cy="50374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/>
              <a:t>Do you know someone who is . . .</a:t>
            </a:r>
          </a:p>
          <a:p>
            <a:pPr marL="0" indent="0">
              <a:buNone/>
            </a:pPr>
            <a:r>
              <a:rPr lang="en-US" sz="4000" dirty="0"/>
              <a:t> </a:t>
            </a:r>
          </a:p>
          <a:p>
            <a:r>
              <a:rPr lang="en-US" sz="4000" dirty="0"/>
              <a:t>     Stagnant</a:t>
            </a:r>
          </a:p>
          <a:p>
            <a:r>
              <a:rPr lang="en-US" sz="4000" dirty="0"/>
              <a:t>     Underperforming</a:t>
            </a:r>
          </a:p>
          <a:p>
            <a:r>
              <a:rPr lang="en-US" sz="4000" dirty="0"/>
              <a:t>     Unwilling to take risks</a:t>
            </a:r>
          </a:p>
          <a:p>
            <a:r>
              <a:rPr lang="en-US" sz="4000" dirty="0"/>
              <a:t>     Frustrated</a:t>
            </a:r>
          </a:p>
          <a:p>
            <a:r>
              <a:rPr lang="en-US" sz="4000" dirty="0"/>
              <a:t>     Quitter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2E988-2C8F-0642-9CEA-06E9138C6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1133" y="5773633"/>
            <a:ext cx="1360868" cy="1084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53FE5B-D142-AE4F-956D-2A6DE72A5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103" y="1558344"/>
            <a:ext cx="4835938" cy="289730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F32C9-CA89-5C4F-976E-305EF692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184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2B01D-790E-4042-8E83-E30599575BF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3944" y="734095"/>
            <a:ext cx="8290506" cy="517616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4600" dirty="0"/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	Ambition and Creativity Reduced</a:t>
            </a:r>
          </a:p>
          <a:p>
            <a:r>
              <a:rPr lang="en-US" sz="4000" dirty="0"/>
              <a:t>	Uncertainty &amp; Risk Avoidance</a:t>
            </a:r>
          </a:p>
          <a:p>
            <a:r>
              <a:rPr lang="en-US" sz="4000" dirty="0"/>
              <a:t>	Self-doubt &amp; Worries</a:t>
            </a:r>
          </a:p>
          <a:p>
            <a:r>
              <a:rPr lang="en-US" sz="4000" dirty="0"/>
              <a:t>	Workplace Fosters Failure-avoidance</a:t>
            </a:r>
          </a:p>
          <a:p>
            <a:r>
              <a:rPr lang="en-US" sz="4000" dirty="0"/>
              <a:t>	Ethical Consequences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25A09-FD62-7D43-8EEA-ED574DA33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9769" y="5804420"/>
            <a:ext cx="1322231" cy="10535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C952F0-95D9-9941-9322-9A77776776B7}"/>
              </a:ext>
            </a:extLst>
          </p:cNvPr>
          <p:cNvSpPr txBox="1">
            <a:spLocks/>
          </p:cNvSpPr>
          <p:nvPr/>
        </p:nvSpPr>
        <p:spPr>
          <a:xfrm>
            <a:off x="695459" y="498810"/>
            <a:ext cx="8353425" cy="1077912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Fixed Mindset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CE53F8-6C2B-C541-B6FB-A98250473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85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tooltip="Pep Talk"/>
            <a:extLst>
              <a:ext uri="{FF2B5EF4-FFF2-40B4-BE49-F238E27FC236}">
                <a16:creationId xmlns:a16="http://schemas.microsoft.com/office/drawing/2014/main" id="{16D0466A-EB26-8C43-83E3-C827DB978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014" y="578952"/>
            <a:ext cx="8728784" cy="42892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C37A47-4A13-D949-8E51-7F028F48BCD1}"/>
              </a:ext>
            </a:extLst>
          </p:cNvPr>
          <p:cNvSpPr/>
          <p:nvPr/>
        </p:nvSpPr>
        <p:spPr>
          <a:xfrm>
            <a:off x="2159082" y="4377674"/>
            <a:ext cx="2869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/>
              </a:rPr>
              <a:t>https://youtu.be/l-gQLqv9f4o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0EFD1-B36E-144A-B195-202C072B1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8101" y="5770213"/>
            <a:ext cx="1365161" cy="1087787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ADEFC-E22C-234B-BBA7-9D04F7DC3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262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D466A4-A3BF-A54F-A91F-0B3AD38F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859" y="5790739"/>
            <a:ext cx="1339403" cy="1067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0D8E-F216-4749-9A18-C3BD405C6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282" y="493007"/>
            <a:ext cx="8208493" cy="579760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505E5-B989-2741-9D4E-36667EDDD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020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E0E794-ADFC-7D4D-AFB4-8A57A1BB4295}"/>
              </a:ext>
            </a:extLst>
          </p:cNvPr>
          <p:cNvSpPr/>
          <p:nvPr/>
        </p:nvSpPr>
        <p:spPr>
          <a:xfrm>
            <a:off x="729803" y="967735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CenturyGothic"/>
              </a:rPr>
              <a:t>Attitude impacts performance in the classroom, argues Stanford psychologist Carol Dweck. </a:t>
            </a:r>
          </a:p>
          <a:p>
            <a:endParaRPr lang="en-US" sz="3200" dirty="0">
              <a:latin typeface="CenturyGothic"/>
            </a:endParaRPr>
          </a:p>
          <a:p>
            <a:r>
              <a:rPr lang="en-US" sz="3200" dirty="0">
                <a:latin typeface="CenturyGothic"/>
              </a:rPr>
              <a:t>Students who recognize that intelligence can be deepened through conscious effort reap the benefits of what Dweck calls a growth mindset in better academic performance and greater resilience in meeting intellectual challenges.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E05DE5-7497-7A4F-BC59-3D53C571D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751" y="819955"/>
            <a:ext cx="4329720" cy="3275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21A47A-19B2-0646-96B7-E07DF7792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101" y="5770213"/>
            <a:ext cx="1365161" cy="1087787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145DA7-2CD8-BA46-83A0-A31C5C71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898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E2DB6-38DB-E54D-B384-4DBB46239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217" y="110711"/>
            <a:ext cx="5391123" cy="6570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ECECC-04C0-3F49-8975-94243A99F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891" y="5794158"/>
            <a:ext cx="1335110" cy="10638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2F61A5-7C0A-6A40-AF4D-84DA577E8A5E}"/>
              </a:ext>
            </a:extLst>
          </p:cNvPr>
          <p:cNvSpPr/>
          <p:nvPr/>
        </p:nvSpPr>
        <p:spPr>
          <a:xfrm>
            <a:off x="213932" y="259023"/>
            <a:ext cx="41718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CenturyGothic"/>
              </a:rPr>
              <a:t>“Important achievements </a:t>
            </a:r>
            <a:r>
              <a:rPr lang="en-US" sz="2400" i="1" dirty="0">
                <a:solidFill>
                  <a:srgbClr val="C00000"/>
                </a:solidFill>
                <a:latin typeface="CenturyGothic"/>
              </a:rPr>
              <a:t>require</a:t>
            </a:r>
            <a:br>
              <a:rPr lang="en-US" sz="2400" i="1" dirty="0">
                <a:latin typeface="CenturyGothic"/>
              </a:rPr>
            </a:br>
            <a:r>
              <a:rPr lang="en-US" sz="2400" i="1" dirty="0">
                <a:latin typeface="CenturyGothic"/>
              </a:rPr>
              <a:t>a clear focus, </a:t>
            </a:r>
          </a:p>
          <a:p>
            <a:pPr algn="ctr"/>
            <a:r>
              <a:rPr lang="en-US" sz="2400" i="1" dirty="0">
                <a:latin typeface="CenturyGothic"/>
              </a:rPr>
              <a:t>all-out effort, </a:t>
            </a:r>
          </a:p>
          <a:p>
            <a:pPr algn="ctr"/>
            <a:r>
              <a:rPr lang="en-US" sz="2400" i="1" dirty="0">
                <a:latin typeface="CenturyGothic"/>
              </a:rPr>
              <a:t>and </a:t>
            </a:r>
          </a:p>
          <a:p>
            <a:pPr algn="ctr"/>
            <a:r>
              <a:rPr lang="en-US" sz="2400" i="1" dirty="0">
                <a:latin typeface="CenturyGothic"/>
              </a:rPr>
              <a:t>a bottomless trunk </a:t>
            </a:r>
          </a:p>
          <a:p>
            <a:pPr algn="ctr"/>
            <a:r>
              <a:rPr lang="en-US" sz="2400" i="1" dirty="0">
                <a:latin typeface="CenturyGothic"/>
              </a:rPr>
              <a:t>full of strategies. </a:t>
            </a:r>
          </a:p>
          <a:p>
            <a:pPr algn="ctr"/>
            <a:r>
              <a:rPr lang="en-US" sz="2400" i="1" dirty="0">
                <a:latin typeface="CenturyGothic"/>
              </a:rPr>
              <a:t>Plus allies in learning.” </a:t>
            </a:r>
            <a:endParaRPr lang="en-US" sz="2400" dirty="0"/>
          </a:p>
          <a:p>
            <a:pPr algn="ctr"/>
            <a:r>
              <a:rPr lang="en-US" sz="2400" dirty="0">
                <a:latin typeface="CenturyGothic"/>
              </a:rPr>
              <a:t>- Carol Dweck 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D5F47-9C24-B449-BEBC-B063FF1A8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32" y="3636302"/>
            <a:ext cx="2975736" cy="3221698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E8EF2D-20B0-6141-83C9-0FCFA2D25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507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EB9D4-5D37-3E4D-AFD6-39C752232B3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4096" y="399245"/>
            <a:ext cx="9849237" cy="636191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"It is not the critic who counts; not the man who points out how the strong man stumbles, or where the doer of deeds could have done them better. </a:t>
            </a:r>
          </a:p>
          <a:p>
            <a:pPr marL="0" indent="0">
              <a:buNone/>
            </a:pPr>
            <a:r>
              <a:rPr lang="en-US" sz="24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The credit belongs to the man who is actually in the arena, whose face is marred by dust and sweat and blood, who strives valiantly; who errs and comes short again and again; </a:t>
            </a:r>
          </a:p>
          <a:p>
            <a:pPr marL="0" indent="0">
              <a:buNone/>
            </a:pPr>
            <a:r>
              <a:rPr lang="en-US" sz="24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because there is no effort without error and shortcomings; but who does actually strive to do the deed; who knows the great enthusiasm, the great devotion, who spends himself in a worthy cause, who at the best knows in the end the triumph of high achievement and who at the worst, if he fails, at least he fails while daring greatly. </a:t>
            </a:r>
          </a:p>
          <a:p>
            <a:pPr marL="0" indent="0">
              <a:buNone/>
            </a:pPr>
            <a:r>
              <a:rPr lang="en-US" sz="24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So that his place shall never be with those cold and timid souls who know neither victory nor defeat.”                             </a:t>
            </a:r>
          </a:p>
          <a:p>
            <a:pPr marL="0" indent="0">
              <a:buNone/>
            </a:pPr>
            <a:r>
              <a:rPr lang="en-US" sz="24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					</a:t>
            </a:r>
            <a:r>
              <a:rPr lang="en-US" sz="2400" dirty="0"/>
              <a:t>		 </a:t>
            </a:r>
            <a:r>
              <a:rPr lang="en-US" sz="1600" dirty="0"/>
              <a:t>Theodore Roosevelt, 1910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61F247-EFB1-864A-8DC2-CD49CA764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101" y="5770213"/>
            <a:ext cx="1365161" cy="108778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F1D421-B5BE-9341-B0A0-EC08A76FF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142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D29F7-A860-8142-89B4-2EA3306649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30310" y="524568"/>
            <a:ext cx="8353425" cy="1077912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Growth Mindset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09B93-F2E1-5D4D-9B22-4ECF2E9237C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11368" y="1918952"/>
            <a:ext cx="10844012" cy="4002423"/>
          </a:xfrm>
        </p:spPr>
        <p:txBody>
          <a:bodyPr>
            <a:normAutofit/>
          </a:bodyPr>
          <a:lstStyle/>
          <a:p>
            <a:r>
              <a:rPr lang="en-US" sz="2800" dirty="0"/>
              <a:t>Making Connections Across Experiences</a:t>
            </a:r>
          </a:p>
          <a:p>
            <a:r>
              <a:rPr lang="en-US" sz="2800" dirty="0"/>
              <a:t>Let go of approaches that are not useful</a:t>
            </a:r>
          </a:p>
          <a:p>
            <a:r>
              <a:rPr lang="en-US" sz="2800" dirty="0"/>
              <a:t>Experiment</a:t>
            </a:r>
          </a:p>
          <a:p>
            <a:r>
              <a:rPr lang="en-US" sz="2800" dirty="0"/>
              <a:t>Seek Feedback</a:t>
            </a:r>
          </a:p>
          <a:p>
            <a:r>
              <a:rPr lang="en-US" sz="2800" dirty="0"/>
              <a:t>Reflect systematically</a:t>
            </a:r>
          </a:p>
          <a:p>
            <a:r>
              <a:rPr lang="en-US" sz="2800" dirty="0"/>
              <a:t>Vibrant, energetic</a:t>
            </a:r>
          </a:p>
          <a:p>
            <a:r>
              <a:rPr lang="en-US" sz="2800" dirty="0"/>
              <a:t>Recognized as active leader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E9DEB2-60EF-9A47-ABDC-F863FAF0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6891" y="5794158"/>
            <a:ext cx="1335110" cy="10638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7E7CB3-C862-2444-845D-85271D7D6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071" y="3111953"/>
            <a:ext cx="4064000" cy="26543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F48F72-7CC8-404A-8002-72F7355D5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39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F69D0-033F-2941-A89B-E131F52487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1521" y="601842"/>
            <a:ext cx="7958138" cy="1077912"/>
          </a:xfrm>
        </p:spPr>
        <p:txBody>
          <a:bodyPr/>
          <a:lstStyle/>
          <a:p>
            <a:pPr algn="l"/>
            <a:r>
              <a:rPr lang="en-US" dirty="0"/>
              <a:t>Retrain Your Brain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E1C5-E1EF-124A-AB7A-BE43B033AC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0304" y="1880314"/>
            <a:ext cx="11603865" cy="1287889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There are people who believe that everyone can learn, and people who just haven’t figured that out yet.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88D42-396A-5047-87D3-FBEE2A255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6891" y="5794158"/>
            <a:ext cx="1335110" cy="10638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9DA485-705A-AB40-A5E2-44AA1B255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76" y="3361385"/>
            <a:ext cx="5349089" cy="28188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CCAC7D-BFF0-914E-8626-AF8B7A368197}"/>
              </a:ext>
            </a:extLst>
          </p:cNvPr>
          <p:cNvSpPr/>
          <p:nvPr/>
        </p:nvSpPr>
        <p:spPr>
          <a:xfrm>
            <a:off x="2627292" y="3400522"/>
            <a:ext cx="3478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https://youtu.be/ELpfYCZa87g?t=5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AC0748D-E803-A442-A52E-D8D7A2D66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877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FE908-FEE9-D64F-91CE-686FD28551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3126" y="337713"/>
            <a:ext cx="8212138" cy="1293813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88C89-4BC0-3A4E-8E59-857D6ADFDC1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6943" y="1788294"/>
            <a:ext cx="9556124" cy="5473700"/>
          </a:xfrm>
        </p:spPr>
        <p:txBody>
          <a:bodyPr>
            <a:normAutofit/>
          </a:bodyPr>
          <a:lstStyle/>
          <a:p>
            <a:r>
              <a:rPr lang="en-US" sz="2400" dirty="0"/>
              <a:t>Ask for Feedback – What could I do differently next time?</a:t>
            </a:r>
          </a:p>
          <a:p>
            <a:r>
              <a:rPr lang="en-US" sz="2400" dirty="0"/>
              <a:t>Experiment with New Approaches – What is one thing I could do to change the outcome?</a:t>
            </a:r>
          </a:p>
          <a:p>
            <a:r>
              <a:rPr lang="en-US" sz="2400" dirty="0"/>
              <a:t>Reflection – What have I learned from this experience?</a:t>
            </a:r>
          </a:p>
          <a:p>
            <a:r>
              <a:rPr lang="en-US" sz="2400" dirty="0"/>
              <a:t>Share More – Tell colleagues about a time you failed.  Accomplishments and failures have a place in your career story.</a:t>
            </a:r>
          </a:p>
          <a:p>
            <a:r>
              <a:rPr lang="en-US" sz="2400" dirty="0"/>
              <a:t>Catch Yourself – Next time you judge a colleague harshly; reflect on why</a:t>
            </a:r>
          </a:p>
          <a:p>
            <a:r>
              <a:rPr lang="en-US" sz="2400" dirty="0"/>
              <a:t>Forgive Yourself – Honor the intentions of your actions; even when they do not always produce success.</a:t>
            </a:r>
          </a:p>
          <a:p>
            <a:r>
              <a:rPr lang="en-US" sz="2400" dirty="0"/>
              <a:t>Make Leadership Development A Process – Take time to solidify thinking.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B1EE10-3866-B844-B67A-431CD7C26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2403" y="5782614"/>
            <a:ext cx="1349597" cy="1075386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100D8EA-5414-674E-8D44-FFF466AE2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627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62866B-B41C-3748-AB3E-CDDE8DAB7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6891" y="5794158"/>
            <a:ext cx="1335110" cy="10638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3F632C-2336-E24D-B410-026C3C3AD10A}"/>
              </a:ext>
            </a:extLst>
          </p:cNvPr>
          <p:cNvSpPr/>
          <p:nvPr/>
        </p:nvSpPr>
        <p:spPr>
          <a:xfrm>
            <a:off x="415848" y="507469"/>
            <a:ext cx="11386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Ways to Grow Your Brain Function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D2D835D1-0D64-3E4F-9317-14A299F51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438" y="1505084"/>
            <a:ext cx="6737029" cy="5096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AA8401-81B8-DF4F-A948-2272497DE0EE}"/>
              </a:ext>
            </a:extLst>
          </p:cNvPr>
          <p:cNvSpPr/>
          <p:nvPr/>
        </p:nvSpPr>
        <p:spPr>
          <a:xfrm>
            <a:off x="2597908" y="6232233"/>
            <a:ext cx="3570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https://youtu.be</a:t>
            </a:r>
            <a:r>
              <a:rPr lang="en-US" dirty="0">
                <a:solidFill>
                  <a:srgbClr val="FF0000"/>
                </a:solidFill>
                <a:hlinkClick r:id="rId5"/>
              </a:rPr>
              <a:t>/JgOO</a:t>
            </a:r>
            <a:r>
              <a:rPr lang="en-US" dirty="0">
                <a:solidFill>
                  <a:srgbClr val="FF0000"/>
                </a:solidFill>
              </a:rPr>
              <a:t>_</a:t>
            </a:r>
            <a:r>
              <a:rPr lang="en-US" dirty="0">
                <a:solidFill>
                  <a:srgbClr val="FF0000"/>
                </a:solidFill>
                <a:hlinkClick r:id="rId3"/>
              </a:rPr>
              <a:t>yz0C</a:t>
            </a:r>
            <a:r>
              <a:rPr lang="en-US" dirty="0">
                <a:solidFill>
                  <a:srgbClr val="FF0000"/>
                </a:solidFill>
              </a:rPr>
              <a:t>_Q?t=8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CD46D43-64E9-5040-88FA-3CB7E40B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42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D79A5B-B4A5-424E-80E2-E1961680598A}"/>
              </a:ext>
            </a:extLst>
          </p:cNvPr>
          <p:cNvSpPr/>
          <p:nvPr/>
        </p:nvSpPr>
        <p:spPr>
          <a:xfrm>
            <a:off x="541867" y="1339403"/>
            <a:ext cx="1012613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enturyGothic"/>
              </a:rPr>
              <a:t>Research demonstrates that accomplishments are derived simply by adopting a belief in one’s capacity to succeed.</a:t>
            </a:r>
          </a:p>
          <a:p>
            <a:endParaRPr lang="en-US" sz="2400" dirty="0">
              <a:latin typeface="CenturyGothic"/>
            </a:endParaRPr>
          </a:p>
          <a:p>
            <a:r>
              <a:rPr lang="en-US" sz="2400" dirty="0">
                <a:latin typeface="CenturyGothic"/>
              </a:rPr>
              <a:t>Individuals with a growth mindset tend to show a greater sense of free will and stronger desire to learn.</a:t>
            </a:r>
          </a:p>
          <a:p>
            <a:br>
              <a:rPr lang="en-US" sz="2400" dirty="0">
                <a:latin typeface="CenturyGothic"/>
              </a:rPr>
            </a:br>
            <a:r>
              <a:rPr lang="en-US" sz="2400" dirty="0">
                <a:latin typeface="CenturyGothic"/>
              </a:rPr>
              <a:t>They embrace challenges and show persistence when facing obstacles. They also believe that effort pays off. </a:t>
            </a:r>
          </a:p>
          <a:p>
            <a:endParaRPr lang="en-US" sz="2400" dirty="0">
              <a:latin typeface="CenturyGothic"/>
            </a:endParaRPr>
          </a:p>
          <a:p>
            <a:r>
              <a:rPr lang="en-US" sz="2400" dirty="0">
                <a:latin typeface="CenturyGothic"/>
              </a:rPr>
              <a:t>They appreciate feedback and learn from their mistakes and they also are inspired by the success of others. </a:t>
            </a:r>
          </a:p>
          <a:p>
            <a:endParaRPr lang="en-US" sz="2400" dirty="0">
              <a:latin typeface="CenturyGothic"/>
            </a:endParaRPr>
          </a:p>
          <a:p>
            <a:r>
              <a:rPr lang="en-US" sz="2400" dirty="0">
                <a:latin typeface="CenturyGothic"/>
              </a:rPr>
              <a:t>As a result of this growth mindset, such individuals are able to reach higher levels of achievement (Krakovsky, 2007). 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4F773-5923-BD40-B737-5FEB29C9E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6891" y="5794158"/>
            <a:ext cx="1335110" cy="10638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B3C6C88-D9B8-F44F-9EC7-17BDE8B6F714}"/>
              </a:ext>
            </a:extLst>
          </p:cNvPr>
          <p:cNvSpPr txBox="1">
            <a:spLocks/>
          </p:cNvSpPr>
          <p:nvPr/>
        </p:nvSpPr>
        <p:spPr>
          <a:xfrm>
            <a:off x="509907" y="141668"/>
            <a:ext cx="9751693" cy="901522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Research – CAROL DWECK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483A499-F9C1-6541-BE56-0F3C95680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406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A62D18-91C2-494F-86E6-AA9A9213C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671" y="1517319"/>
            <a:ext cx="5752038" cy="49698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69422D-95AC-1741-8C5A-C5EFA6571E1C}"/>
              </a:ext>
            </a:extLst>
          </p:cNvPr>
          <p:cNvSpPr txBox="1"/>
          <p:nvPr/>
        </p:nvSpPr>
        <p:spPr>
          <a:xfrm>
            <a:off x="1210614" y="399246"/>
            <a:ext cx="9757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One Step Further:  Horizontal</a:t>
            </a:r>
            <a:r>
              <a:rPr lang="en-US" dirty="0"/>
              <a:t> </a:t>
            </a:r>
            <a:r>
              <a:rPr lang="en-US" sz="3200" dirty="0"/>
              <a:t>and Vertical Growth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ECF87-C089-7540-A7E9-BF128C83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891" y="5794158"/>
            <a:ext cx="1335110" cy="106384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BBA5E76-E848-C646-A996-73D11424B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AAD41E-EB50-364B-86A9-A06CDF3E9055}"/>
              </a:ext>
            </a:extLst>
          </p:cNvPr>
          <p:cNvSpPr txBox="1"/>
          <p:nvPr/>
        </p:nvSpPr>
        <p:spPr>
          <a:xfrm>
            <a:off x="9491730" y="1596980"/>
            <a:ext cx="2150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Master Ourselves</a:t>
            </a:r>
          </a:p>
          <a:p>
            <a:endParaRPr lang="en-US" dirty="0"/>
          </a:p>
          <a:p>
            <a:r>
              <a:rPr lang="en-US" dirty="0"/>
              <a:t>See &amp; Experience Teams</a:t>
            </a:r>
          </a:p>
          <a:p>
            <a:endParaRPr lang="en-US" dirty="0"/>
          </a:p>
          <a:p>
            <a:r>
              <a:rPr lang="en-US" dirty="0"/>
              <a:t>Multiple Similar Tasks</a:t>
            </a:r>
          </a:p>
          <a:p>
            <a:endParaRPr lang="en-US" dirty="0"/>
          </a:p>
          <a:p>
            <a:r>
              <a:rPr lang="en-US" dirty="0"/>
              <a:t>Tree Analogy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C655E-4BF3-DA45-A31C-8044FCF8BBAD}"/>
              </a:ext>
            </a:extLst>
          </p:cNvPr>
          <p:cNvSpPr txBox="1"/>
          <p:nvPr/>
        </p:nvSpPr>
        <p:spPr>
          <a:xfrm>
            <a:off x="4340180" y="6488668"/>
            <a:ext cx="297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Ideally Not Mutually Exclusive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43EC9A-5472-AE48-A432-1BC211D33ACB}"/>
              </a:ext>
            </a:extLst>
          </p:cNvPr>
          <p:cNvSpPr txBox="1"/>
          <p:nvPr/>
        </p:nvSpPr>
        <p:spPr>
          <a:xfrm>
            <a:off x="579549" y="1481070"/>
            <a:ext cx="19833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Master Other People</a:t>
            </a:r>
          </a:p>
          <a:p>
            <a:endParaRPr lang="en-US" dirty="0"/>
          </a:p>
          <a:p>
            <a:r>
              <a:rPr lang="en-US" dirty="0"/>
              <a:t>Elevator Going Up</a:t>
            </a:r>
          </a:p>
          <a:p>
            <a:endParaRPr lang="en-US" dirty="0"/>
          </a:p>
          <a:p>
            <a:r>
              <a:rPr lang="en-US" dirty="0"/>
              <a:t>Increased Responsibilities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710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56E22-CF61-0C44-A323-C8FE0C5DD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314" y="6281941"/>
            <a:ext cx="722948" cy="576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1EC418-E211-8C4E-9460-DFC744058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94"/>
            <a:ext cx="12192000" cy="6824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1E98F7-B502-D840-8AAB-28FF9FC14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617" y="5811263"/>
            <a:ext cx="1313645" cy="1046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C7750B-30D9-7E42-8588-028A8D93FC5F}"/>
              </a:ext>
            </a:extLst>
          </p:cNvPr>
          <p:cNvSpPr txBox="1"/>
          <p:nvPr/>
        </p:nvSpPr>
        <p:spPr>
          <a:xfrm>
            <a:off x="254000" y="7433733"/>
            <a:ext cx="3953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 FOR CREATIVE LEADERSHIP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2324E8-BE9D-4A48-8989-03B4BB07B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881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6A1E0-14E3-FF49-8A10-9D5264E66B0C}"/>
              </a:ext>
            </a:extLst>
          </p:cNvPr>
          <p:cNvSpPr txBox="1">
            <a:spLocks/>
          </p:cNvSpPr>
          <p:nvPr/>
        </p:nvSpPr>
        <p:spPr>
          <a:xfrm>
            <a:off x="837126" y="540913"/>
            <a:ext cx="8212138" cy="1293813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Effective leaders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C7520C-AC98-FF44-94A6-72F81474365D}"/>
              </a:ext>
            </a:extLst>
          </p:cNvPr>
          <p:cNvSpPr txBox="1"/>
          <p:nvPr/>
        </p:nvSpPr>
        <p:spPr>
          <a:xfrm>
            <a:off x="1004552" y="2086377"/>
            <a:ext cx="102258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Deal with constant ambiguity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Notice key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Eliminate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Look at the world through multiple stakeholder perspectives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VUCA – Volatile, uncertain complex, ambiguous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05F8B-39CF-CA4F-B805-39314482C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617" y="5811263"/>
            <a:ext cx="1313645" cy="1046738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DED664F-6A32-EF42-8AA3-73FB1098C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00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0A8FF2B-E5FE-5D4B-9944-F26E1E744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008254"/>
              </p:ext>
            </p:extLst>
          </p:nvPr>
        </p:nvGraphicFramePr>
        <p:xfrm>
          <a:off x="592667" y="1185333"/>
          <a:ext cx="10058401" cy="56216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0560">
                  <a:extLst>
                    <a:ext uri="{9D8B030D-6E8A-4147-A177-3AD203B41FA5}">
                      <a16:colId xmlns:a16="http://schemas.microsoft.com/office/drawing/2014/main" val="696673882"/>
                    </a:ext>
                  </a:extLst>
                </a:gridCol>
                <a:gridCol w="695394">
                  <a:extLst>
                    <a:ext uri="{9D8B030D-6E8A-4147-A177-3AD203B41FA5}">
                      <a16:colId xmlns:a16="http://schemas.microsoft.com/office/drawing/2014/main" val="958534056"/>
                    </a:ext>
                  </a:extLst>
                </a:gridCol>
                <a:gridCol w="638629">
                  <a:extLst>
                    <a:ext uri="{9D8B030D-6E8A-4147-A177-3AD203B41FA5}">
                      <a16:colId xmlns:a16="http://schemas.microsoft.com/office/drawing/2014/main" val="2601611507"/>
                    </a:ext>
                  </a:extLst>
                </a:gridCol>
                <a:gridCol w="677658">
                  <a:extLst>
                    <a:ext uri="{9D8B030D-6E8A-4147-A177-3AD203B41FA5}">
                      <a16:colId xmlns:a16="http://schemas.microsoft.com/office/drawing/2014/main" val="41958173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651764146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1283283236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3345001360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471838307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3540062222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1401926187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361581426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77792032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828902366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4023204916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5235060"/>
                    </a:ext>
                  </a:extLst>
                </a:gridCol>
              </a:tblGrid>
              <a:tr h="2562974">
                <a:tc>
                  <a:txBody>
                    <a:bodyPr/>
                    <a:lstStyle/>
                    <a:p>
                      <a:r>
                        <a:rPr lang="en-US" sz="1600" dirty="0"/>
                        <a:t>YEAR</a:t>
                      </a:r>
                    </a:p>
                  </a:txBody>
                  <a:tcPr vert="wordArtVert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MAIL</a:t>
                      </a:r>
                    </a:p>
                  </a:txBody>
                  <a:tcPr vert="wordArtVert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EMAIL</a:t>
                      </a:r>
                    </a:p>
                  </a:txBody>
                  <a:tcPr vert="wordArtVert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LANDLINE</a:t>
                      </a:r>
                    </a:p>
                  </a:txBody>
                  <a:tcPr vert="wordArtVert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INTERNET</a:t>
                      </a:r>
                    </a:p>
                  </a:txBody>
                  <a:tcPr vert="wordArtVert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CELL PHONE</a:t>
                      </a:r>
                    </a:p>
                  </a:txBody>
                  <a:tcPr vert="wordArtVert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FACE BOOK</a:t>
                      </a:r>
                    </a:p>
                  </a:txBody>
                  <a:tcPr vert="wordArtVert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TWITTER</a:t>
                      </a:r>
                    </a:p>
                  </a:txBody>
                  <a:tcPr vert="wordArtVert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INSTAGRAM</a:t>
                      </a:r>
                    </a:p>
                  </a:txBody>
                  <a:tcPr vert="wordArtVert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VIDEO</a:t>
                      </a:r>
                    </a:p>
                  </a:txBody>
                  <a:tcPr vert="wordArtVert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LINKED  IN</a:t>
                      </a:r>
                    </a:p>
                  </a:txBody>
                  <a:tcPr vert="wordArtVert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PINTEREST</a:t>
                      </a:r>
                    </a:p>
                  </a:txBody>
                  <a:tcPr vert="wordArtVert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TEXT MSGS</a:t>
                      </a:r>
                    </a:p>
                  </a:txBody>
                  <a:tcPr vert="wordArtVert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CHAT</a:t>
                      </a:r>
                    </a:p>
                  </a:txBody>
                  <a:tcPr vert="wordArtVert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ZOOM SKYPE</a:t>
                      </a:r>
                    </a:p>
                  </a:txBody>
                  <a:tcPr vert="wordArtVert"/>
                </a:tc>
                <a:extLst>
                  <a:ext uri="{0D108BD9-81ED-4DB2-BD59-A6C34878D82A}">
                    <a16:rowId xmlns:a16="http://schemas.microsoft.com/office/drawing/2014/main" val="1841563401"/>
                  </a:ext>
                </a:extLst>
              </a:tr>
              <a:tr h="5495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highlight>
                            <a:srgbClr val="FF0000"/>
                          </a:highlight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  <a:highlight>
                            <a:srgbClr val="FF0000"/>
                          </a:highlight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7355399"/>
                  </a:ext>
                </a:extLst>
              </a:tr>
              <a:tr h="5495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  <a:highlight>
                            <a:srgbClr val="FF0000"/>
                          </a:highlight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  <a:highlight>
                            <a:srgbClr val="FF0000"/>
                          </a:highlight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  <a:highlight>
                            <a:srgbClr val="FF0000"/>
                          </a:highlight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  <a:highlight>
                            <a:srgbClr val="FF0000"/>
                          </a:highlight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  <a:highlight>
                            <a:srgbClr val="FF0000"/>
                          </a:highlight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  <a:highlight>
                            <a:srgbClr val="FF0000"/>
                          </a:highlight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5749843"/>
                  </a:ext>
                </a:extLst>
              </a:tr>
              <a:tr h="9797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FF0000"/>
                        </a:solidFill>
                        <a:highlight>
                          <a:srgbClr val="FF0000"/>
                        </a:highlight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  <a:highlight>
                            <a:srgbClr val="FF0000"/>
                          </a:highlight>
                        </a:rPr>
                        <a:t>☑️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3997264"/>
                  </a:ext>
                </a:extLst>
              </a:tr>
              <a:tr h="9797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FF0000"/>
                        </a:solidFill>
                        <a:highlight>
                          <a:srgbClr val="FF0000"/>
                        </a:highlight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  <a:highlight>
                            <a:srgbClr val="FF0000"/>
                          </a:highlight>
                        </a:rPr>
                        <a:t>☑️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☑️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8352723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09AC369E-C27A-214D-8F43-9A884ED4C59D}"/>
              </a:ext>
            </a:extLst>
          </p:cNvPr>
          <p:cNvSpPr txBox="1">
            <a:spLocks/>
          </p:cNvSpPr>
          <p:nvPr/>
        </p:nvSpPr>
        <p:spPr>
          <a:xfrm>
            <a:off x="1981200" y="167427"/>
            <a:ext cx="7840133" cy="93324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Example - TECHNOLOGY AND ADMISSIONS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F08FD2-E20F-BB48-8E47-4872E7EB0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617" y="5811263"/>
            <a:ext cx="1313645" cy="1046738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0768BC2-FF40-4F42-83BF-F228DB3C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765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FAFC33-5011-A940-AB3D-0036D2D01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617" y="5811263"/>
            <a:ext cx="1313645" cy="10467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6ECC74-2C61-2A4B-9F49-4FFAE97ED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259" y="-1828"/>
            <a:ext cx="6327329" cy="68598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A75F15-4447-BD4D-BB57-CAB46DE3375B}"/>
              </a:ext>
            </a:extLst>
          </p:cNvPr>
          <p:cNvSpPr txBox="1"/>
          <p:nvPr/>
        </p:nvSpPr>
        <p:spPr>
          <a:xfrm>
            <a:off x="3186329" y="6300801"/>
            <a:ext cx="312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Center for Creative Leadership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3F3878-730B-8049-A3AA-3DA2C90B4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426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FFB4FE-86E3-0F4A-8252-6E1E33A66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991" y="669701"/>
            <a:ext cx="8370128" cy="59114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E8D244-6D13-E541-9BAC-D4E1FC9AB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101" y="5770213"/>
            <a:ext cx="1365161" cy="108778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15575-4FEA-A743-A551-A97C7B1CE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585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BC639C-8737-4F49-A642-BA652BB35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827" y="5795493"/>
            <a:ext cx="1333435" cy="10625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1E7DD5-3DC3-B440-A7DE-0CE997845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222" y="131379"/>
            <a:ext cx="8691662" cy="6205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DC59E1-D034-C747-B742-0F4212F56FA3}"/>
              </a:ext>
            </a:extLst>
          </p:cNvPr>
          <p:cNvSpPr txBox="1"/>
          <p:nvPr/>
        </p:nvSpPr>
        <p:spPr>
          <a:xfrm>
            <a:off x="3200400" y="2980267"/>
            <a:ext cx="22182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Leader faces complex situation that disrupts &amp; disorients his current methods.  Discovers current way is inadequate.  Leader’s mind starts to open and search for new &amp; better ways to make sense of the challenge.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97539-4611-5945-A18A-EAF9024A9516}"/>
              </a:ext>
            </a:extLst>
          </p:cNvPr>
          <p:cNvSpPr txBox="1"/>
          <p:nvPr/>
        </p:nvSpPr>
        <p:spPr>
          <a:xfrm>
            <a:off x="4978402" y="1303867"/>
            <a:ext cx="299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Leader is exposed to people with different worldviews, opinions, backgrounds &amp; training.  Increases perspective.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D9A98B-5894-6C4C-A7EC-B8EBDB43E45C}"/>
              </a:ext>
            </a:extLst>
          </p:cNvPr>
          <p:cNvSpPr txBox="1"/>
          <p:nvPr/>
        </p:nvSpPr>
        <p:spPr>
          <a:xfrm>
            <a:off x="7061200" y="3335867"/>
            <a:ext cx="25230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Leader uses a process or a coach to integrate and make sense of the perspectives.  A larger more advanced world view emerges.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03ACB0-C573-8348-BF5F-134342E169CB}"/>
              </a:ext>
            </a:extLst>
          </p:cNvPr>
          <p:cNvSpPr txBox="1"/>
          <p:nvPr/>
        </p:nvSpPr>
        <p:spPr>
          <a:xfrm>
            <a:off x="1916330" y="5935968"/>
            <a:ext cx="312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Center for Creative Leadership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BA37F99-046D-6049-A1A5-8DFB5AEB4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50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9D028-124B-0D42-9072-B95459FDFCF0}"/>
              </a:ext>
            </a:extLst>
          </p:cNvPr>
          <p:cNvSpPr txBox="1">
            <a:spLocks/>
          </p:cNvSpPr>
          <p:nvPr/>
        </p:nvSpPr>
        <p:spPr>
          <a:xfrm>
            <a:off x="481526" y="574780"/>
            <a:ext cx="8212138" cy="1293813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Heat experiences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3626A-F6DB-9F4E-B237-007FF0C652B5}"/>
              </a:ext>
            </a:extLst>
          </p:cNvPr>
          <p:cNvSpPr txBox="1"/>
          <p:nvPr/>
        </p:nvSpPr>
        <p:spPr>
          <a:xfrm>
            <a:off x="829734" y="2302933"/>
            <a:ext cx="6824133" cy="260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It is a first-time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Results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There is a chance of success &amp;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Important people are watching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It is extremely uncomfortable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882BD-054F-BA4F-93EB-5B1B7D9765F7}"/>
              </a:ext>
            </a:extLst>
          </p:cNvPr>
          <p:cNvSpPr txBox="1"/>
          <p:nvPr/>
        </p:nvSpPr>
        <p:spPr>
          <a:xfrm>
            <a:off x="8094133" y="2184400"/>
            <a:ext cx="3911600" cy="41549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4 Development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Managing 15 people / Now 150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Asked to quickly correct an underperforming business unit where morale is 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You have lived in the West all of your life and now you are asked to open and grow an office in China.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You did a great job on the Admissions Team now you are asked to become a Head of School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8EFC565-79FE-DE4D-B9CF-81674F19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48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ACBC5-24F1-D443-9AFC-D8BED7A56745}"/>
              </a:ext>
            </a:extLst>
          </p:cNvPr>
          <p:cNvSpPr txBox="1">
            <a:spLocks/>
          </p:cNvSpPr>
          <p:nvPr/>
        </p:nvSpPr>
        <p:spPr>
          <a:xfrm>
            <a:off x="549259" y="490113"/>
            <a:ext cx="8212138" cy="1293813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Colliding perspectives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D02243-04F1-8E4B-AAA9-66D5A14BBAC1}"/>
              </a:ext>
            </a:extLst>
          </p:cNvPr>
          <p:cNvSpPr txBox="1"/>
          <p:nvPr/>
        </p:nvSpPr>
        <p:spPr>
          <a:xfrm>
            <a:off x="474133" y="2336800"/>
            <a:ext cx="164811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Spend a Day in Your Customer’s Rice Paddy</a:t>
            </a:r>
          </a:p>
          <a:p>
            <a:r>
              <a:rPr lang="en-US" sz="2800" dirty="0"/>
              <a:t>         – See the World through Someone Else’s Eyes – John Deere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Deep Listening – content, emotion,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Leaders Go First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Polarity Thinking ( 2 opposing Ideas/standardization vs. customization)</a:t>
            </a:r>
          </a:p>
          <a:p>
            <a:r>
              <a:rPr lang="en-US" sz="2800" dirty="0"/>
              <a:t>         – See, map, assess, learn, leverage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A486B6-D4CE-F446-9C11-E6D6698C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108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F4A1-BDF3-D949-910B-91028E07491C}"/>
              </a:ext>
            </a:extLst>
          </p:cNvPr>
          <p:cNvSpPr txBox="1">
            <a:spLocks/>
          </p:cNvSpPr>
          <p:nvPr/>
        </p:nvSpPr>
        <p:spPr>
          <a:xfrm>
            <a:off x="396859" y="337713"/>
            <a:ext cx="8212138" cy="1293813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Elevated sense making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4E28A8-FF95-424B-A6B2-4B7229F5D350}"/>
              </a:ext>
            </a:extLst>
          </p:cNvPr>
          <p:cNvSpPr txBox="1"/>
          <p:nvPr/>
        </p:nvSpPr>
        <p:spPr>
          <a:xfrm>
            <a:off x="1524000" y="1998134"/>
            <a:ext cx="82296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Time for Reflection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Teach Mindfulness &amp; Meditation – Calm App </a:t>
            </a:r>
            <a:r>
              <a:rPr lang="en-US" sz="2800" dirty="0" err="1"/>
              <a:t>Iphone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Guide – Coach/Mentor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Pair High Potentials with Late-Stage Mentors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Horizontal – Assessments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Vertical – Progress over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Change the Body – Get Out of Your Head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Exercise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Dance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FE42F-1DAA-B14F-9B5B-CB8858392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621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690044-34A3-0B43-B8EC-1ECC235DC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980" y="5780475"/>
            <a:ext cx="1352282" cy="1077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2A0C7C-7284-0842-8FF5-53765E9BA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467" y="275744"/>
            <a:ext cx="7138234" cy="625675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E55FC-22BD-604F-8AA4-B743226D6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390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E056EF-FAC8-2241-9133-6A9407467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266" y="1197735"/>
            <a:ext cx="8107013" cy="53962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6DAD4C-11D3-F544-AA39-C802ECF8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891" y="5794158"/>
            <a:ext cx="1335110" cy="10638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B92E42-87AF-D142-831B-9DA9B3230296}"/>
              </a:ext>
            </a:extLst>
          </p:cNvPr>
          <p:cNvSpPr/>
          <p:nvPr/>
        </p:nvSpPr>
        <p:spPr>
          <a:xfrm>
            <a:off x="251552" y="159025"/>
            <a:ext cx="119404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Remember, This is What We are Going For…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F96E89A-DED0-B545-A718-AA51328A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568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03275-30BA-9746-8E36-CB223A0FF1B5}"/>
              </a:ext>
            </a:extLst>
          </p:cNvPr>
          <p:cNvSpPr txBox="1">
            <a:spLocks/>
          </p:cNvSpPr>
          <p:nvPr/>
        </p:nvSpPr>
        <p:spPr>
          <a:xfrm>
            <a:off x="481526" y="574780"/>
            <a:ext cx="8212138" cy="1293813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Sources and Credits</a:t>
            </a:r>
          </a:p>
          <a:p>
            <a:pPr algn="l"/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8CEFC-7BD0-5C42-82DF-A90589176895}"/>
              </a:ext>
            </a:extLst>
          </p:cNvPr>
          <p:cNvSpPr txBox="1"/>
          <p:nvPr/>
        </p:nvSpPr>
        <p:spPr>
          <a:xfrm>
            <a:off x="1236133" y="2104814"/>
            <a:ext cx="971973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Forbes, Horizontal vs. Vertical Growth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Pixabay</a:t>
            </a:r>
            <a:r>
              <a:rPr lang="en-US" sz="2400" dirty="0"/>
              <a:t>, stock images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 Point University, QEP, White Paper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Center for Creative Leadership,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Mastering the Cube Excerpt, Reed Deshler, Kreig Smith &amp; Alyson Von Feldt (AlignOrg Solutions)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HBR, books and 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Carol Dweck, Mindset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Pep Talk, Kid President, Video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Tony Robbins, Various 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Daring Greatly,  Theodore Roosevelt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Sentis – Neuroplasticity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Top Truths – Top 10 Ways to Train Your Brain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20F4CB-913A-0346-AB6B-5B3264945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270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02960E-F109-9C4E-ADDF-E1ADBCD77F2F}"/>
              </a:ext>
            </a:extLst>
          </p:cNvPr>
          <p:cNvSpPr txBox="1"/>
          <p:nvPr/>
        </p:nvSpPr>
        <p:spPr>
          <a:xfrm>
            <a:off x="515155" y="360609"/>
            <a:ext cx="10267554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/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Every single person on the Team has to produce every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We are only as strong as our weakest link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</a:rPr>
              <a:t>Think about who on the back of your card </a:t>
            </a:r>
          </a:p>
          <a:p>
            <a:r>
              <a:rPr lang="en-US" sz="3200" dirty="0">
                <a:solidFill>
                  <a:srgbClr val="C00000"/>
                </a:solidFill>
              </a:rPr>
              <a:t>	could help you with your challenge?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Celebrate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Work on all sides of the Cube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Co-Create – Widespread Involvement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Continuously Remake the Organization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Absorb Complexity for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Prepare for Growth and Cuts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2C919-CAAF-6046-971B-2BF151BA3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743" y="2859112"/>
            <a:ext cx="3966333" cy="2644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E47A32-1529-6443-BBDA-CEFF0920B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9617" y="5811262"/>
            <a:ext cx="1313645" cy="10467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DBF9876-4710-5F44-B350-839ED1A72D35}"/>
              </a:ext>
            </a:extLst>
          </p:cNvPr>
          <p:cNvSpPr txBox="1">
            <a:spLocks/>
          </p:cNvSpPr>
          <p:nvPr/>
        </p:nvSpPr>
        <p:spPr>
          <a:xfrm>
            <a:off x="618187" y="266990"/>
            <a:ext cx="7109138" cy="1077912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Team strategy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007DDE-6D99-7346-BD46-C01461FA6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101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502E9A-810C-F844-9B37-49A9499AD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86627" y="2321868"/>
            <a:ext cx="4951924" cy="3713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ED115-5D86-E448-A125-0F647F6F7257}"/>
              </a:ext>
            </a:extLst>
          </p:cNvPr>
          <p:cNvSpPr txBox="1"/>
          <p:nvPr/>
        </p:nvSpPr>
        <p:spPr>
          <a:xfrm>
            <a:off x="592428" y="270456"/>
            <a:ext cx="78449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Everything Your 1</a:t>
            </a:r>
            <a:r>
              <a:rPr lang="en-US" sz="3200" baseline="30000" dirty="0"/>
              <a:t>st</a:t>
            </a:r>
            <a:r>
              <a:rPr lang="en-US" sz="3200" dirty="0"/>
              <a:t> Grade Teacher Taught You </a:t>
            </a:r>
          </a:p>
          <a:p>
            <a:pPr algn="ctr"/>
            <a:r>
              <a:rPr lang="en-US" sz="3200" dirty="0"/>
              <a:t>(But On A More Mature Level)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78585C-C351-8F41-8D15-C71681B99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101" y="5770213"/>
            <a:ext cx="1365161" cy="10877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C7F83B-2B71-934F-808A-D194E566EBCE}"/>
              </a:ext>
            </a:extLst>
          </p:cNvPr>
          <p:cNvSpPr txBox="1"/>
          <p:nvPr/>
        </p:nvSpPr>
        <p:spPr>
          <a:xfrm>
            <a:off x="9414933" y="2421467"/>
            <a:ext cx="157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Exercise, </a:t>
            </a:r>
          </a:p>
          <a:p>
            <a:r>
              <a:rPr lang="en-US" dirty="0"/>
              <a:t>Page 68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A0CFC1-BF20-024F-BF5F-D706C7EDF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98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3D8ED-3D94-ED46-B32D-51843FB2DB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8034" y="527744"/>
            <a:ext cx="7796213" cy="968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Are You in Your Comfort Zone?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16B713-2165-1442-93D3-34B11D866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6891" y="5794158"/>
            <a:ext cx="1335110" cy="1063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3128E-6835-6541-A867-08E82ABCC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013" y="1883339"/>
            <a:ext cx="6785908" cy="451687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E2CDB-F6D9-6548-AE21-377B3134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947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F498C-F172-DB4D-B281-82EA29A839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73438" y="525463"/>
            <a:ext cx="8818562" cy="51863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“Staying within your comfort zone is a good way to prepare for today, but it’s a terrible way to prepare for tomorrow.”</a:t>
            </a:r>
          </a:p>
          <a:p>
            <a:pPr marL="0" indent="0">
              <a:buNone/>
            </a:pPr>
            <a:r>
              <a:rPr lang="en-US" sz="3600" dirty="0"/>
              <a:t>				</a:t>
            </a:r>
          </a:p>
          <a:p>
            <a:pPr marL="0" indent="0">
              <a:buNone/>
            </a:pPr>
            <a:r>
              <a:rPr lang="en-US" sz="3600" dirty="0"/>
              <a:t>				David Peterson, Google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FF966-D64B-1145-9F03-362BE6F0F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6891" y="5794158"/>
            <a:ext cx="1335110" cy="10638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CE29A8-FB13-7F48-B99C-E7D3DD1CF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49" y="2869325"/>
            <a:ext cx="3389585" cy="338958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4D1C5B7-7464-1144-BCF2-84D8A3FE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01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185106-6FC5-AE44-8540-71A61C3CE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416" y="398808"/>
            <a:ext cx="4151586" cy="62273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74A454-FD9D-BF42-9A3D-B3D48E44E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891" y="5794158"/>
            <a:ext cx="1335110" cy="10638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818EAB-5D19-9E47-B54D-7847AD6F9BFB}"/>
              </a:ext>
            </a:extLst>
          </p:cNvPr>
          <p:cNvSpPr txBox="1"/>
          <p:nvPr/>
        </p:nvSpPr>
        <p:spPr>
          <a:xfrm>
            <a:off x="508000" y="524933"/>
            <a:ext cx="4775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BENEFITS </a:t>
            </a:r>
          </a:p>
          <a:p>
            <a:pPr algn="ctr"/>
            <a:r>
              <a:rPr lang="en-US" sz="3200" dirty="0"/>
              <a:t>OF A </a:t>
            </a:r>
          </a:p>
          <a:p>
            <a:pPr algn="ctr"/>
            <a:r>
              <a:rPr lang="en-US" sz="3200" dirty="0"/>
              <a:t>GROWTH MINDSET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MINDFULNESS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WORK LIFE BALANCE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LESS CORTIZOL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LONGIVITY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REDUCE ALZHEIMERS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CAREER TRAJECTORY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6E30FC-19F5-7849-BC6A-FDA72FDF2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497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E056EF-FAC8-2241-9133-6A9407467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266" y="1197735"/>
            <a:ext cx="8107013" cy="53962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6DAD4C-11D3-F544-AA39-C802ECF8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891" y="5794158"/>
            <a:ext cx="1335110" cy="10638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B92E42-87AF-D142-831B-9DA9B3230296}"/>
              </a:ext>
            </a:extLst>
          </p:cNvPr>
          <p:cNvSpPr/>
          <p:nvPr/>
        </p:nvSpPr>
        <p:spPr>
          <a:xfrm>
            <a:off x="93533" y="108225"/>
            <a:ext cx="10820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This is What We are Going For…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6C66A6C-55CD-D546-9FA5-621731902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4/6/18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36652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{56E4533C-02A2-ED45-9474-94516E341A61}tf10001120</Template>
  <TotalTime>3528</TotalTime>
  <Words>1441</Words>
  <Application>Microsoft Macintosh PowerPoint</Application>
  <PresentationFormat>Widescreen</PresentationFormat>
  <Paragraphs>323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Apple Chancery</vt:lpstr>
      <vt:lpstr>Arial</vt:lpstr>
      <vt:lpstr>Calibri</vt:lpstr>
      <vt:lpstr>CenturyGothic</vt:lpstr>
      <vt:lpstr>Chalkboard</vt:lpstr>
      <vt:lpstr>Chalkduster</vt:lpstr>
      <vt:lpstr>Gill Sans MT</vt:lpstr>
      <vt:lpstr>Parcel</vt:lpstr>
      <vt:lpstr>Developing A Growth Mindset:  The Power of “Yet”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Growth Mindset</vt:lpstr>
      <vt:lpstr>Retrain Your Brain</vt:lpstr>
      <vt:lpstr>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A Growth Mindset</dc:title>
  <dc:creator>becaeckstein@gmail.com</dc:creator>
  <cp:lastModifiedBy>becaeckstein@gmail.com</cp:lastModifiedBy>
  <cp:revision>86</cp:revision>
  <cp:lastPrinted>2018-04-05T23:59:49Z</cp:lastPrinted>
  <dcterms:created xsi:type="dcterms:W3CDTF">2018-03-29T17:42:42Z</dcterms:created>
  <dcterms:modified xsi:type="dcterms:W3CDTF">2018-04-06T14:15:27Z</dcterms:modified>
</cp:coreProperties>
</file>